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92" r:id="rId3"/>
    <p:sldId id="320" r:id="rId4"/>
    <p:sldId id="322" r:id="rId5"/>
    <p:sldId id="323" r:id="rId6"/>
    <p:sldId id="324" r:id="rId7"/>
    <p:sldId id="301" r:id="rId8"/>
    <p:sldId id="330" r:id="rId9"/>
    <p:sldId id="316" r:id="rId10"/>
    <p:sldId id="300" r:id="rId11"/>
    <p:sldId id="317" r:id="rId12"/>
    <p:sldId id="321" r:id="rId13"/>
    <p:sldId id="329" r:id="rId14"/>
    <p:sldId id="299" r:id="rId15"/>
    <p:sldId id="326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2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38" autoAdjust="0"/>
    <p:restoredTop sz="99419" autoAdjust="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0148221-6DE0-402B-AD8F-AA55D661EA08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ACCCD5-D218-4EA5-8095-47023FAC3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  <a:p>
            <a:pPr lvl="1"/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91ECA2-C565-4FD7-99A9-E21E53D3C8F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0A33B7-442D-4C3B-961E-57656C226FEA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168B-F5AB-462F-9202-39E5742FC082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2C80-F784-43EB-840B-77FBA20B1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593B-1330-4EFD-A343-C07AF8EEF109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1BB1-458C-4C75-90A4-7AF4DEED2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D4D8-921C-42BB-9C41-A96EF00E3656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C7E8-33D1-4735-AC13-A42E6B010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A72F-B097-4296-B3D2-DDF492C7EA17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9D8F-36B0-48BE-B0AC-5C24D9A55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6D67-8696-4F23-AF16-AC48BE3ED954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4090-0AFA-4458-8874-2F5A34E2F9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CD57-90BC-47FD-B1A6-04B0B59A6642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5257-1601-4671-AFA2-EE4525CED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A9C0-6606-4387-AE84-E43B16E4FD96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35CD-6C54-41EF-AE54-54E0910B91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CB81-4202-4FED-855A-EADE36BC4546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0971-932A-49DE-B867-4F1528729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EC8A-C96F-4A4C-811E-7D343B643B6C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0C6E-CAE0-44A6-B209-57CDE7301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A1A-9DD8-4446-B64B-18EAA01FCB4A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AAE0-6725-4CC1-BCB1-8C968E9EC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B8D0-D456-47DA-A42C-7F60EEB5B435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08C0-901F-4381-A0BE-B8844CCE6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2674B-09D0-49D8-A6F8-AE9064A2D58F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C4EEA2-E3C0-4D5A-8E05-F445E0E58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 descr="Татьяна Голикова: Орловская область в 2020 году стала одним из лидеров по  организационно-технологическому обеспечению проведения ЕГЭ - Новост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2286000"/>
            <a:ext cx="2857500" cy="1600200"/>
          </a:xfrm>
          <a:noFill/>
        </p:spPr>
      </p:pic>
      <p:pic>
        <p:nvPicPr>
          <p:cNvPr id="2055" name="Picture 12" descr="13 причин почему: что делать, если ЕГЭ пойдет не так - новости Право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286000"/>
            <a:ext cx="2071687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2414" y="0"/>
            <a:ext cx="9656414" cy="70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0166" y="0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Муниципальное казенное  общеобразовательное учреждение</a:t>
            </a:r>
          </a:p>
          <a:p>
            <a:pPr algn="ctr">
              <a:defRPr/>
            </a:pPr>
            <a:r>
              <a:rPr lang="ru-RU" sz="1400" dirty="0" smtClean="0"/>
              <a:t>средняя общеобразовательная школа с. Большой Рой</a:t>
            </a:r>
          </a:p>
          <a:p>
            <a:pPr algn="ctr">
              <a:defRPr/>
            </a:pPr>
            <a:r>
              <a:rPr lang="ru-RU" sz="1400" dirty="0" err="1" smtClean="0"/>
              <a:t>Уржумского</a:t>
            </a:r>
            <a:r>
              <a:rPr lang="ru-RU" sz="1400" dirty="0" smtClean="0"/>
              <a:t> района Кировской области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6334780"/>
            <a:ext cx="1785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учитель  математики</a:t>
            </a:r>
          </a:p>
          <a:p>
            <a:r>
              <a:rPr lang="ru-RU" sz="1400" dirty="0" err="1" smtClean="0"/>
              <a:t>Изергина</a:t>
            </a:r>
            <a:r>
              <a:rPr lang="ru-RU" sz="1400" dirty="0" smtClean="0"/>
              <a:t> Г.А.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1571612"/>
            <a:ext cx="5572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Новый формат ЕГЭ 2022 </a:t>
            </a:r>
          </a:p>
          <a:p>
            <a:pPr algn="ctr"/>
            <a:r>
              <a:rPr lang="ru-RU" sz="5400" b="1" dirty="0" smtClean="0"/>
              <a:t>по математике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4536"/>
            <a:ext cx="8458200" cy="5715000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Внесено изменение в систему оценивания: максимальный балл за выполнение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задания повышенного уровня 13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проверяющего умение выполнять действия с геометрическими фигурами, координатами и векторами, стал равен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2428868"/>
            <a:ext cx="9144000" cy="422495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57158" y="-1857412"/>
            <a:ext cx="8572530" cy="7429501"/>
          </a:xfrm>
        </p:spPr>
        <p:txBody>
          <a:bodyPr/>
          <a:lstStyle/>
          <a:p>
            <a:r>
              <a:rPr lang="ru-RU" altLang="ru-RU" sz="2800" dirty="0" smtClean="0">
                <a:cs typeface="Times New Roman" pitchFamily="18" charset="0"/>
              </a:rPr>
              <a:t>Внесено изменение в систему оценивания: максимальный балл за </a:t>
            </a:r>
            <a:r>
              <a:rPr lang="ru-RU" altLang="ru-RU" sz="2800" b="1" dirty="0" smtClean="0">
                <a:cs typeface="Times New Roman" pitchFamily="18" charset="0"/>
              </a:rPr>
              <a:t>выполнение задания повышенного уровня 15</a:t>
            </a:r>
            <a:r>
              <a:rPr lang="ru-RU" altLang="ru-RU" sz="2800" dirty="0" smtClean="0">
                <a:cs typeface="Times New Roman" pitchFamily="18" charset="0"/>
              </a:rPr>
              <a:t>, проверяющего умение использовать приобретённые знания и умения в практической деятельности и повседневной жизни, стал равен 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2.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4000" cy="345934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62"/>
          </a:xfrm>
        </p:spPr>
        <p:txBody>
          <a:bodyPr/>
          <a:lstStyle/>
          <a:p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Количество заданий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уменьшилось с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, максимальный балл за выполнение всей работы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стал равным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600" dirty="0" smtClean="0"/>
          </a:p>
        </p:txBody>
      </p:sp>
      <p:pic>
        <p:nvPicPr>
          <p:cNvPr id="11266" name="Picture 2" descr="https://avatars.mds.yandex.net/get-zen_doc/3530293/pub_5ffc0ea7af142f0b17a51757_5ffc134caf142f0b17add12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857767"/>
            <a:ext cx="2000232" cy="200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</a:rPr>
              <a:t>https://disk.yandex.ru/d/FXgCdi2bwNytzg</a:t>
            </a:r>
            <a:endParaRPr lang="ru-RU" sz="4000" b="1" dirty="0" smtClean="0">
              <a:ln w="12700">
                <a:solidFill>
                  <a:srgbClr val="00206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1024" y="6643710"/>
            <a:ext cx="1142976" cy="214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214414" y="214290"/>
            <a:ext cx="77153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800" dirty="0" smtClean="0">
                <a:latin typeface="+mn-lt"/>
                <a:cs typeface="Times New Roman" pitchFamily="18" charset="0"/>
              </a:rPr>
              <a:t> Как </a:t>
            </a:r>
            <a:r>
              <a:rPr lang="ru-RU" altLang="ru-RU" sz="2800" dirty="0">
                <a:latin typeface="+mn-lt"/>
                <a:cs typeface="Times New Roman" pitchFamily="18" charset="0"/>
              </a:rPr>
              <a:t>и ожидалось, экзамен поменялся достаточно сильно: были приняты почти все изменения, предложенные в перспективной модели, за исключением пары моментов. При этом задание, </a:t>
            </a:r>
            <a:r>
              <a:rPr lang="ru-RU" altLang="ru-RU" sz="2800" dirty="0" smtClean="0">
                <a:latin typeface="+mn-lt"/>
                <a:cs typeface="Times New Roman" pitchFamily="18" charset="0"/>
              </a:rPr>
              <a:t>которого </a:t>
            </a:r>
            <a:r>
              <a:rPr lang="ru-RU" altLang="ru-RU" sz="2800" dirty="0">
                <a:latin typeface="+mn-lt"/>
                <a:cs typeface="Times New Roman" pitchFamily="18" charset="0"/>
              </a:rPr>
              <a:t>все боялись больше всего – на комплексные числа </a:t>
            </a:r>
            <a:r>
              <a:rPr lang="ru-RU" altLang="ru-RU" sz="2800" dirty="0" smtClean="0">
                <a:latin typeface="+mn-lt"/>
                <a:cs typeface="Times New Roman" pitchFamily="18" charset="0"/>
              </a:rPr>
              <a:t>- так </a:t>
            </a:r>
            <a:r>
              <a:rPr lang="ru-RU" altLang="ru-RU" sz="2800" dirty="0">
                <a:latin typeface="+mn-lt"/>
                <a:cs typeface="Times New Roman" pitchFamily="18" charset="0"/>
              </a:rPr>
              <a:t>и не появилось, что хорошо, так как эта тема очень сложна и не всегда изучается в школах в </a:t>
            </a:r>
            <a:r>
              <a:rPr lang="ru-RU" altLang="ru-RU" sz="2800" dirty="0" smtClean="0">
                <a:latin typeface="+mn-lt"/>
                <a:cs typeface="Times New Roman" pitchFamily="18" charset="0"/>
              </a:rPr>
              <a:t>принципе.</a:t>
            </a:r>
            <a:endParaRPr lang="ru-RU" alt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6643710"/>
            <a:ext cx="1142976" cy="214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5929330"/>
            <a:ext cx="1428760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12. 12. 2018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5929330"/>
            <a:ext cx="1428760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19. 01. 2022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785813" y="1857375"/>
            <a:ext cx="7215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Выпускникам по-прежнему предстоит выбирать между базовой и профильной математикой.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Последнюю выбирают ученики, которым она нужна для поступления в вуз — то есть те, кто намерен связать свою жизнь с точными науками.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b="1"/>
              <a:t>В 2022 году ЕГЭ по профильной математике станут сложнее</a:t>
            </a:r>
          </a:p>
          <a:p>
            <a:pPr eaLnBrk="1" hangingPunct="1">
              <a:buFont typeface="Wingdings" pitchFamily="2" charset="2"/>
              <a:buChar char="v"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857250" y="214313"/>
            <a:ext cx="792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Какие изменения произошли в заданиях ЕГЭ-2022?</a:t>
            </a:r>
          </a:p>
        </p:txBody>
      </p:sp>
      <p:pic>
        <p:nvPicPr>
          <p:cNvPr id="10244" name="Picture 2" descr="Новшества ЕГЭ 2021: чего ждать выпускникам? - «Вузопедия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285750"/>
            <a:ext cx="12858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ИИН\Desktop\Новая папка (5)\WhatsApp Image 2021-09-27 at 17.41.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1643063"/>
            <a:ext cx="11572876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Татьяна Голикова: Орловская область в 2020 году стала одним из лидеров по  организационно-технологическому обеспечению проведения ЕГЭ - Нов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54846" y="5072074"/>
            <a:ext cx="318915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000232" y="3643314"/>
            <a:ext cx="771527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sz="32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3200" dirty="0" smtClean="0">
                <a:latin typeface="+mj-lt"/>
                <a:cs typeface="Times New Roman" pitchFamily="18" charset="0"/>
              </a:rPr>
              <a:t>Выпускникам </a:t>
            </a:r>
            <a:r>
              <a:rPr lang="ru-RU" altLang="ru-RU" sz="3200" dirty="0">
                <a:latin typeface="+mj-lt"/>
                <a:cs typeface="Times New Roman" pitchFamily="18" charset="0"/>
              </a:rPr>
              <a:t>по-прежнему предстоит выбирать между базовой и профильной математикой. </a:t>
            </a:r>
            <a:endParaRPr lang="ru-RU" altLang="ru-RU" sz="3200" dirty="0" smtClean="0">
              <a:latin typeface="+mj-lt"/>
              <a:cs typeface="Times New Roman" pitchFamily="18" charset="0"/>
            </a:endParaRPr>
          </a:p>
          <a:p>
            <a:pPr eaLnBrk="1" hangingPunct="1"/>
            <a:endParaRPr lang="ru-RU" altLang="ru-RU" sz="3200" dirty="0">
              <a:latin typeface="+mj-lt"/>
              <a:cs typeface="Times New Roman" pitchFamily="18" charset="0"/>
            </a:endParaRPr>
          </a:p>
          <a:p>
            <a:pPr eaLnBrk="1" hangingPunct="1"/>
            <a:endParaRPr lang="ru-RU" altLang="ru-RU" sz="3200" dirty="0">
              <a:latin typeface="+mj-lt"/>
              <a:cs typeface="Times New Roman" pitchFamily="18" charset="0"/>
            </a:endParaRPr>
          </a:p>
          <a:p>
            <a:pPr eaLnBrk="1" hangingPunct="1"/>
            <a:endParaRPr lang="ru-RU" altLang="ru-RU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11267" name="Picture 2" descr="Новшества ЕГЭ 2021: чего ждать выпускникам? - «Вузопедия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055" y="5857892"/>
            <a:ext cx="134194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69246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214546" y="2857496"/>
            <a:ext cx="8172450" cy="2714625"/>
          </a:xfrm>
        </p:spPr>
        <p:txBody>
          <a:bodyPr/>
          <a:lstStyle/>
          <a:p>
            <a:pPr algn="l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cs typeface="Times New Roman" pitchFamily="18" charset="0"/>
              </a:rPr>
              <a:t>Количество заданий увеличилось </a:t>
            </a:r>
            <a:br>
              <a:rPr lang="ru-RU" altLang="ru-RU" sz="3200" dirty="0" smtClean="0">
                <a:cs typeface="Times New Roman" pitchFamily="18" charset="0"/>
              </a:rPr>
            </a:br>
            <a:r>
              <a:rPr lang="ru-RU" altLang="ru-RU" sz="3200" dirty="0" smtClean="0">
                <a:cs typeface="Times New Roman" pitchFamily="18" charset="0"/>
              </a:rPr>
              <a:t>с </a:t>
            </a:r>
            <a:r>
              <a:rPr lang="ru-RU" alt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20</a:t>
            </a:r>
            <a:r>
              <a:rPr lang="ru-RU" altLang="ru-RU" sz="3200" dirty="0" smtClean="0">
                <a:cs typeface="Times New Roman" pitchFamily="18" charset="0"/>
              </a:rPr>
              <a:t> до </a:t>
            </a:r>
            <a:r>
              <a:rPr lang="ru-RU" alt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21</a:t>
            </a:r>
            <a:r>
              <a:rPr lang="ru-RU" altLang="ru-RU" sz="3200" dirty="0" smtClean="0">
                <a:cs typeface="Times New Roman" pitchFamily="18" charset="0"/>
              </a:rPr>
              <a:t>, максимальный балл за выполнение всей работы стал </a:t>
            </a:r>
            <a:br>
              <a:rPr lang="ru-RU" altLang="ru-RU" sz="3200" dirty="0" smtClean="0">
                <a:cs typeface="Times New Roman" pitchFamily="18" charset="0"/>
              </a:rPr>
            </a:br>
            <a:r>
              <a:rPr lang="ru-RU" altLang="ru-RU" sz="3200" dirty="0" smtClean="0">
                <a:cs typeface="Times New Roman" pitchFamily="18" charset="0"/>
              </a:rPr>
              <a:t>равным </a:t>
            </a:r>
            <a:r>
              <a:rPr lang="ru-RU" alt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21</a:t>
            </a:r>
            <a:r>
              <a:rPr lang="ru-RU" altLang="ru-RU" sz="3200" dirty="0" smtClean="0">
                <a:cs typeface="Times New Roman" pitchFamily="18" charset="0"/>
              </a:rPr>
              <a:t>.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5728"/>
            <a:ext cx="8001000" cy="785812"/>
          </a:xfrm>
        </p:spPr>
        <p:txBody>
          <a:bodyPr/>
          <a:lstStyle/>
          <a:p>
            <a:pPr algn="just"/>
            <a:r>
              <a:rPr lang="ru-RU" alt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Изменения в КИМ ЕГЭ 2022 года базового уровня в сравнении с КИМ 2021 года </a:t>
            </a:r>
          </a:p>
          <a:p>
            <a:pPr algn="just"/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(В базовой математике изменения не столь глобальны)</a:t>
            </a:r>
          </a:p>
        </p:txBody>
      </p:sp>
      <p:pic>
        <p:nvPicPr>
          <p:cNvPr id="14340" name="Picture 2" descr="C:\Users\ИИН\Desktop\Новая папка (5)\WhatsApp Image 2021-09-27 at 17.44.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359188" y="-2000250"/>
            <a:ext cx="15240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Марина Тимиргишиева прокомментировала процесс проведения ЕГЭ по профильной  математике | Дербе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5929313"/>
            <a:ext cx="1952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C:\Users\ИИН\Desktop\Новая папка (5)\WhatsApp Image 2021-09-27 at 17.44.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359188" y="-2000250"/>
            <a:ext cx="15240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001024" y="6643710"/>
            <a:ext cx="1142976" cy="214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1" cy="339892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59946"/>
            <a:ext cx="9144000" cy="3098054"/>
          </a:xfrm>
          <a:prstGeom prst="rect">
            <a:avLst/>
          </a:prstGeom>
          <a:ln w="190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01024" y="6643710"/>
            <a:ext cx="1142976" cy="214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80570"/>
            <a:ext cx="9144001" cy="166254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9144000" cy="166471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000288"/>
            <a:ext cx="7772400" cy="8572500"/>
          </a:xfrm>
        </p:spPr>
        <p:txBody>
          <a:bodyPr/>
          <a:lstStyle/>
          <a:p>
            <a:r>
              <a:rPr lang="ru-RU" altLang="ru-RU" sz="3600" dirty="0" smtClean="0">
                <a:cs typeface="Times New Roman" pitchFamily="18" charset="0"/>
              </a:rPr>
              <a:t>Изменения в КИМ  ЕГЭ 2022 года профильного уровня в сравнении</a:t>
            </a:r>
            <a:br>
              <a:rPr lang="ru-RU" altLang="ru-RU" sz="3600" dirty="0" smtClean="0">
                <a:cs typeface="Times New Roman" pitchFamily="18" charset="0"/>
              </a:rPr>
            </a:br>
            <a:r>
              <a:rPr lang="ru-RU" altLang="ru-RU" sz="3600" dirty="0" smtClean="0">
                <a:cs typeface="Times New Roman" pitchFamily="18" charset="0"/>
              </a:rPr>
              <a:t> с КИМ 2021 года</a:t>
            </a:r>
            <a:r>
              <a:rPr lang="ru-RU" altLang="ru-RU" sz="3200" dirty="0" smtClean="0">
                <a:cs typeface="Times New Roman" pitchFamily="18" charset="0"/>
              </a:rPr>
              <a:t/>
            </a:r>
            <a:br>
              <a:rPr lang="ru-RU" altLang="ru-RU" sz="3200" dirty="0" smtClean="0"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143357"/>
            <a:ext cx="9144000" cy="2714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Количество заданий не</a:t>
            </a:r>
            <a:r>
              <a:rPr kumimoji="0" lang="ru-RU" alt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alt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12</a:t>
            </a:r>
            <a:r>
              <a:rPr kumimoji="0" lang="ru-RU" alt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,</a:t>
            </a:r>
            <a:r>
              <a:rPr kumimoji="0" lang="ru-RU" alt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а </a:t>
            </a:r>
            <a:r>
              <a:rPr kumimoji="0" lang="ru-RU" alt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11</a:t>
            </a:r>
            <a:r>
              <a:rPr kumimoji="0" lang="ru-RU" alt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altLang="ru-RU" sz="3200" b="1" baseline="0" dirty="0" smtClean="0">
                <a:latin typeface="+mj-lt"/>
                <a:ea typeface="+mj-ea"/>
                <a:cs typeface="Times New Roman" pitchFamily="18" charset="0"/>
              </a:rPr>
              <a:t>6 заданий базового уровня;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 заданий повышенного уровня.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76" y="1500174"/>
            <a:ext cx="9195776" cy="406362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5857875"/>
          </a:xfrm>
        </p:spPr>
        <p:txBody>
          <a:bodyPr/>
          <a:lstStyle/>
          <a:p>
            <a:pPr algn="l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224032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001024" y="6643710"/>
            <a:ext cx="1142976" cy="214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170667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Words>187</Words>
  <Application>Microsoft Office PowerPoint</Application>
  <PresentationFormat>Экран (4:3)</PresentationFormat>
  <Paragraphs>43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  Количество заданий увеличилось  с 20 до 21, максимальный балл за выполнение всей работы стал  равным 21. </vt:lpstr>
      <vt:lpstr>Слайд 5</vt:lpstr>
      <vt:lpstr>Слайд 6</vt:lpstr>
      <vt:lpstr>Изменения в КИМ  ЕГЭ 2022 года профильного уровня в сравнении  с КИМ 2021 года      </vt:lpstr>
      <vt:lpstr>Слайд 8</vt:lpstr>
      <vt:lpstr>   </vt:lpstr>
      <vt:lpstr>Внесено изменение в систему оценивания: максимальный балл за выполнение задания повышенного уровня 13, проверяющего умение выполнять действия с геометрическими фигурами, координатами и векторами, стал равен 3</vt:lpstr>
      <vt:lpstr>Внесено изменение в систему оценивания: максимальный балл за выполнение задания повышенного уровня 15, проверяющего умение использовать приобретённые знания и умения в практической деятельности и повседневной жизни, стал равен 2.  </vt:lpstr>
      <vt:lpstr>Количество заданий уменьшилось с 19 до 18, максимальный балл за выполнение всей работы стал равным 31.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ГАЛИНА</cp:lastModifiedBy>
  <cp:revision>215</cp:revision>
  <dcterms:created xsi:type="dcterms:W3CDTF">2012-12-02T16:48:00Z</dcterms:created>
  <dcterms:modified xsi:type="dcterms:W3CDTF">2022-01-18T19:16:14Z</dcterms:modified>
</cp:coreProperties>
</file>